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3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9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6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6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14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9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9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3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2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5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2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57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9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1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98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  <p:sldLayoutId id="21474843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026" y="2404534"/>
            <a:ext cx="8858992" cy="1646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MIDSUMMER NIGHT’S DREAM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Worlds of the play and their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2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physical worlds, many realms of experience and language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ATHENS </a:t>
            </a:r>
          </a:p>
          <a:p>
            <a:r>
              <a:rPr lang="en-US" dirty="0" smtClean="0"/>
              <a:t>Ruled by </a:t>
            </a:r>
            <a:r>
              <a:rPr lang="en-US" dirty="0" err="1"/>
              <a:t>T</a:t>
            </a:r>
            <a:r>
              <a:rPr lang="en-US" dirty="0" err="1" smtClean="0"/>
              <a:t>hesus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err="1"/>
              <a:t>H</a:t>
            </a:r>
            <a:r>
              <a:rPr lang="en-US" dirty="0" err="1" smtClean="0"/>
              <a:t>yppolyta</a:t>
            </a:r>
            <a:endParaRPr lang="en-US" dirty="0" smtClean="0"/>
          </a:p>
          <a:p>
            <a:pPr lvl="1"/>
            <a:r>
              <a:rPr lang="en-US" dirty="0" smtClean="0"/>
              <a:t>Figures in G</a:t>
            </a:r>
            <a:r>
              <a:rPr lang="en-US" dirty="0" smtClean="0"/>
              <a:t>reek </a:t>
            </a:r>
            <a:r>
              <a:rPr lang="en-US" dirty="0" smtClean="0"/>
              <a:t>mythology</a:t>
            </a:r>
          </a:p>
          <a:p>
            <a:r>
              <a:rPr lang="en-US" dirty="0" smtClean="0"/>
              <a:t>Aristocracy</a:t>
            </a:r>
          </a:p>
          <a:p>
            <a:pPr lvl="1"/>
            <a:r>
              <a:rPr lang="en-US" dirty="0" smtClean="0"/>
              <a:t>Not particularly </a:t>
            </a:r>
            <a:r>
              <a:rPr lang="en-US" dirty="0"/>
              <a:t>G</a:t>
            </a:r>
            <a:r>
              <a:rPr lang="en-US" dirty="0" smtClean="0"/>
              <a:t>reek</a:t>
            </a:r>
            <a:r>
              <a:rPr lang="en-US" dirty="0" smtClean="0"/>
              <a:t>, more of </a:t>
            </a:r>
            <a:r>
              <a:rPr lang="en-US" dirty="0"/>
              <a:t>S</a:t>
            </a:r>
            <a:r>
              <a:rPr lang="en-US" dirty="0" smtClean="0"/>
              <a:t>hakespeare’s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Workmen </a:t>
            </a:r>
          </a:p>
          <a:p>
            <a:pPr lvl="1"/>
            <a:r>
              <a:rPr lang="en-US" dirty="0" smtClean="0"/>
              <a:t>The clowns in this play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FAIRY LAND</a:t>
            </a:r>
          </a:p>
          <a:p>
            <a:r>
              <a:rPr lang="en-US" dirty="0" smtClean="0"/>
              <a:t>Ruled by </a:t>
            </a:r>
            <a:r>
              <a:rPr lang="en-US" dirty="0" err="1"/>
              <a:t>T</a:t>
            </a:r>
            <a:r>
              <a:rPr lang="en-US" dirty="0" err="1" smtClean="0"/>
              <a:t>itania</a:t>
            </a:r>
            <a:r>
              <a:rPr lang="en-US" dirty="0" smtClean="0"/>
              <a:t> </a:t>
            </a:r>
            <a:r>
              <a:rPr lang="en-US" dirty="0" smtClean="0"/>
              <a:t>and O</a:t>
            </a:r>
            <a:r>
              <a:rPr lang="en-US" dirty="0" smtClean="0"/>
              <a:t>beron</a:t>
            </a:r>
            <a:endParaRPr lang="en-US" dirty="0" smtClean="0"/>
          </a:p>
          <a:p>
            <a:r>
              <a:rPr lang="en-US" dirty="0" smtClean="0"/>
              <a:t>Robin &amp; other fairies</a:t>
            </a:r>
          </a:p>
          <a:p>
            <a:r>
              <a:rPr lang="en-US" dirty="0" smtClean="0"/>
              <a:t>Young </a:t>
            </a:r>
            <a:r>
              <a:rPr lang="en-US" dirty="0" smtClean="0"/>
              <a:t>aristocratic </a:t>
            </a:r>
            <a:r>
              <a:rPr lang="en-US" dirty="0" smtClean="0"/>
              <a:t>lovers enter fairy land and are spun around</a:t>
            </a:r>
          </a:p>
          <a:p>
            <a:r>
              <a:rPr lang="en-US" dirty="0" smtClean="0"/>
              <a:t>Workmen enter fairy land and are “translated”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4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8227" y="-2986756"/>
            <a:ext cx="7687656" cy="126398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874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EACH GROUP SPEAKS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7538"/>
            <a:ext cx="9511695" cy="46788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Blank verse – metered but not rhymed – usually used by the highest people in society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Rhyming iambic pentameter – usually used by people in the next level down (nobles but not kings or queens)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Rhyming iambic tetrameter  -- used by fairies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Rhyming iambic 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trimeter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 – used by fools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Rhyming iambic dimeter – used by Bottom who is near the bottom of society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Prose – used by the common 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people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3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6255"/>
            <a:ext cx="8596668" cy="1128155"/>
          </a:xfrm>
        </p:spPr>
        <p:txBody>
          <a:bodyPr/>
          <a:lstStyle/>
          <a:p>
            <a:r>
              <a:rPr lang="en-US" dirty="0" smtClean="0"/>
              <a:t>Examples: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94410"/>
            <a:ext cx="9214811" cy="55635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Prose: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Bottom </a:t>
            </a:r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1.2.68-9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Let me play the lion too.  I will roar that I will do any man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 heart good to hear me.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Iambic dimeter: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Bottom: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	The raging rocks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	And shivering shocks </a:t>
            </a:r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1.2.28-29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Iambic </a:t>
            </a:r>
            <a:r>
              <a:rPr lang="en-US" sz="2200" b="1" dirty="0" err="1">
                <a:latin typeface="Tahoma" charset="0"/>
                <a:ea typeface="ＭＳ Ｐゴシック" charset="0"/>
                <a:cs typeface="ＭＳ Ｐゴシック" charset="0"/>
              </a:rPr>
              <a:t>trimeter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: Bottom: 5.1.293 and 6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	What dreadful dole is here. . 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	O dainty duck, O dear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Iambic tetrameter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Robin (Puck) 2.1.8-9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And I serve the Fairy Queen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To dew her orbs upon the green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>
                <a:latin typeface="Tahoma" charset="0"/>
                <a:ea typeface="ＭＳ Ｐゴシック" charset="0"/>
                <a:cs typeface="ＭＳ Ｐゴシック" charset="0"/>
              </a:rPr>
              <a:t>Iambic pentameter in rhymed couplets: 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Helena </a:t>
            </a:r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1.1.240-1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Love looks not with the eyes but with the mind;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	And therefore is winged Cupid painted blind.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b="1" dirty="0" smtClean="0">
                <a:latin typeface="Tahoma" charset="0"/>
                <a:ea typeface="ＭＳ Ｐゴシック" charset="0"/>
                <a:cs typeface="ＭＳ Ｐゴシック" charset="0"/>
              </a:rPr>
              <a:t>Blank verse not rhymed</a:t>
            </a:r>
            <a:r>
              <a:rPr lang="en-US" sz="2200" dirty="0" smtClean="0">
                <a:latin typeface="Tahoma" charset="0"/>
                <a:ea typeface="ＭＳ Ｐゴシック" charset="0"/>
                <a:cs typeface="ＭＳ Ｐゴシック" charset="0"/>
              </a:rPr>
              <a:t>: Hippolyta 1.1.7-8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Four days will quickly steep themselves in night;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Four nights will quickly dream away the time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Sentences—some unfamiliar patterns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3787"/>
            <a:ext cx="9689824" cy="5664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Inversion</a:t>
            </a:r>
          </a:p>
          <a:p>
            <a:pPr marL="400050" lvl="1" indent="0">
              <a:buNone/>
            </a:pPr>
            <a:r>
              <a:rPr lang="en-US" dirty="0" smtClean="0"/>
              <a:t>Subject and verb position swapped: </a:t>
            </a:r>
            <a:r>
              <a:rPr lang="en-US" dirty="0" err="1" smtClean="0"/>
              <a:t>Ageus</a:t>
            </a:r>
            <a:r>
              <a:rPr lang="en-US" dirty="0" smtClean="0"/>
              <a:t>: “Full of vexation come I” (1.1.23).</a:t>
            </a:r>
          </a:p>
          <a:p>
            <a:pPr marL="400050" lvl="1" indent="0">
              <a:buNone/>
            </a:pPr>
            <a:r>
              <a:rPr lang="en-US" dirty="0" smtClean="0"/>
              <a:t>Object before the subject and verb: </a:t>
            </a:r>
            <a:r>
              <a:rPr lang="en-US" dirty="0" err="1" smtClean="0"/>
              <a:t>ie</a:t>
            </a:r>
            <a:r>
              <a:rPr lang="en-US" dirty="0" smtClean="0"/>
              <a:t>: Him I hit. </a:t>
            </a:r>
          </a:p>
          <a:p>
            <a:pPr marL="800100" lvl="2" indent="0">
              <a:buNone/>
            </a:pPr>
            <a:r>
              <a:rPr lang="en-US" sz="1600" dirty="0" smtClean="0"/>
              <a:t>Helena: “Things base and vile, holding no quantity/Love can transpose to form and dignity” (1.1.239-39)</a:t>
            </a:r>
          </a:p>
          <a:p>
            <a:pPr marL="0" indent="0">
              <a:buNone/>
            </a:pPr>
            <a:r>
              <a:rPr lang="en-US" sz="2000" b="1" dirty="0" smtClean="0"/>
              <a:t>Interruption</a:t>
            </a:r>
          </a:p>
          <a:p>
            <a:pPr marL="400050" lvl="1" indent="0">
              <a:buNone/>
            </a:pPr>
            <a:r>
              <a:rPr lang="en-US" dirty="0" smtClean="0"/>
              <a:t>Hermia to Lysander 1.	1.172-81</a:t>
            </a:r>
          </a:p>
          <a:p>
            <a:pPr marL="800100" lvl="2" indent="0">
              <a:buNone/>
            </a:pPr>
            <a:r>
              <a:rPr lang="en-US" i="1" dirty="0" smtClean="0"/>
              <a:t>I swear to thee </a:t>
            </a:r>
            <a:r>
              <a:rPr lang="en-US" dirty="0" smtClean="0"/>
              <a:t>by Cupid’s strongest bow,</a:t>
            </a:r>
          </a:p>
          <a:p>
            <a:pPr marL="800100" lvl="2" indent="0">
              <a:buNone/>
            </a:pPr>
            <a:r>
              <a:rPr lang="en-US" dirty="0" smtClean="0"/>
              <a:t>By . . . [this and that, swearing on and on for 8 lines]</a:t>
            </a:r>
          </a:p>
          <a:p>
            <a:pPr marL="800100" lvl="2" indent="0">
              <a:buNone/>
            </a:pPr>
            <a:r>
              <a:rPr lang="en-US" i="1" dirty="0" smtClean="0"/>
              <a:t>Tomorrow truly will I meet with thee.</a:t>
            </a:r>
          </a:p>
          <a:p>
            <a:pPr marL="0" indent="0">
              <a:buNone/>
            </a:pPr>
            <a:r>
              <a:rPr lang="en-US" sz="2000" b="1" dirty="0" smtClean="0"/>
              <a:t>Omission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dirty="0" smtClean="0"/>
              <a:t>Just like us asking “Heard from him yet?” instead of “</a:t>
            </a:r>
            <a:r>
              <a:rPr lang="en-US" b="1" u="sng" dirty="0" smtClean="0"/>
              <a:t>Have you </a:t>
            </a:r>
            <a:r>
              <a:rPr lang="en-US" dirty="0" smtClean="0"/>
              <a:t>heard from him . . .”</a:t>
            </a:r>
          </a:p>
          <a:p>
            <a:pPr marL="400050" lvl="1" indent="0">
              <a:buNone/>
            </a:pPr>
            <a:r>
              <a:rPr lang="en-US" dirty="0" err="1" smtClean="0"/>
              <a:t>Thesus</a:t>
            </a:r>
            <a:r>
              <a:rPr lang="en-US" dirty="0" smtClean="0"/>
              <a:t>: ”Thrice blessed they that master so their blood” (1.1.76). Instead of “Thrice blessed </a:t>
            </a:r>
            <a:r>
              <a:rPr lang="en-US" b="1" u="sng" dirty="0" smtClean="0"/>
              <a:t>are</a:t>
            </a:r>
            <a:r>
              <a:rPr lang="en-US" dirty="0" smtClean="0"/>
              <a:t> they that . . 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9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3" y="193963"/>
            <a:ext cx="9761516" cy="1320800"/>
          </a:xfrm>
        </p:spPr>
        <p:txBody>
          <a:bodyPr>
            <a:normAutofit/>
          </a:bodyPr>
          <a:lstStyle/>
          <a:p>
            <a:r>
              <a:rPr lang="en-US" sz="4000" dirty="0"/>
              <a:t>Wordplay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 main reason Elizabethans went to the theater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1710046"/>
            <a:ext cx="11269683" cy="496388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Puns</a:t>
            </a:r>
            <a:r>
              <a:rPr lang="en-US" sz="2400" dirty="0" smtClean="0"/>
              <a:t> (playing with multiple meanings of words)</a:t>
            </a:r>
          </a:p>
          <a:p>
            <a:pPr lvl="1"/>
            <a:r>
              <a:rPr lang="en-US" sz="2000" dirty="0" smtClean="0"/>
              <a:t>“Wood” meant crazy, so when the lovers flee to the wood . . .</a:t>
            </a:r>
          </a:p>
          <a:p>
            <a:pPr marL="1085850" lvl="2" indent="-285750"/>
            <a:r>
              <a:rPr lang="en-US" sz="2000" dirty="0" smtClean="0"/>
              <a:t>On “hail”: Helena: For ere Demetrius looked on Hermia’s </a:t>
            </a:r>
            <a:r>
              <a:rPr lang="en-US" sz="2000" dirty="0" err="1" smtClean="0"/>
              <a:t>eyene</a:t>
            </a:r>
            <a:r>
              <a:rPr lang="en-US" sz="2000" dirty="0" smtClean="0"/>
              <a:t>,</a:t>
            </a:r>
          </a:p>
          <a:p>
            <a:pPr marL="800100" lvl="2" indent="0">
              <a:buNone/>
            </a:pPr>
            <a:r>
              <a:rPr lang="en-US" sz="2000" dirty="0" smtClean="0"/>
              <a:t>He haled down oaths that he was only mine:</a:t>
            </a:r>
          </a:p>
          <a:p>
            <a:pPr marL="800100" lvl="2" indent="0">
              <a:buNone/>
            </a:pPr>
            <a:r>
              <a:rPr lang="en-US" sz="2000" dirty="0" smtClean="0"/>
              <a:t>And when his hail some heat from Hermia felt,</a:t>
            </a:r>
          </a:p>
          <a:p>
            <a:pPr marL="800100" lvl="2" indent="0">
              <a:buNone/>
            </a:pPr>
            <a:r>
              <a:rPr lang="en-US" sz="2000" dirty="0" smtClean="0"/>
              <a:t>So he dissolved, and </a:t>
            </a:r>
            <a:r>
              <a:rPr lang="en-US" sz="2000" dirty="0" err="1" smtClean="0"/>
              <a:t>show’res</a:t>
            </a:r>
            <a:r>
              <a:rPr lang="en-US" sz="2000" dirty="0" smtClean="0"/>
              <a:t> of oaths did melt. (1.1.248-51)</a:t>
            </a:r>
          </a:p>
          <a:p>
            <a:r>
              <a:rPr lang="en-US" sz="2400" b="1" dirty="0" smtClean="0"/>
              <a:t>Malapropisms</a:t>
            </a:r>
            <a:r>
              <a:rPr lang="en-US" sz="2400" dirty="0" smtClean="0"/>
              <a:t> (Bottom does this a lot and we love him for it)</a:t>
            </a:r>
          </a:p>
          <a:p>
            <a:pPr marL="800100" lvl="2" indent="0">
              <a:buNone/>
            </a:pPr>
            <a:r>
              <a:rPr lang="en-US" sz="2000" dirty="0" smtClean="0"/>
              <a:t>“But I will aggravate my voice so that I will roar you as gently as any sucking dove” (1.2.78-80). He confuses “aggravate” with “moderate” and mixes up “suckling lamb” with “sitting dove.”</a:t>
            </a:r>
          </a:p>
        </p:txBody>
      </p:sp>
    </p:spTree>
    <p:extLst>
      <p:ext uri="{BB962C8B-B14F-4D97-AF65-F5344CB8AC3E}">
        <p14:creationId xmlns:p14="http://schemas.microsoft.com/office/powerpoint/2010/main" val="193647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688"/>
          </a:xfrm>
        </p:spPr>
        <p:txBody>
          <a:bodyPr>
            <a:normAutofit/>
          </a:bodyPr>
          <a:lstStyle/>
          <a:p>
            <a:r>
              <a:rPr lang="en-US" smtClean="0"/>
              <a:t>More Wordplay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384" y="1401288"/>
            <a:ext cx="4516985" cy="464007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Figurative language </a:t>
            </a:r>
            <a:r>
              <a:rPr lang="en-US" dirty="0"/>
              <a:t>esp. “epic similes” in </a:t>
            </a:r>
            <a:r>
              <a:rPr lang="en-US" i="1" dirty="0"/>
              <a:t>Midsummer</a:t>
            </a:r>
          </a:p>
          <a:p>
            <a:pPr marL="0" indent="0">
              <a:buNone/>
            </a:pPr>
            <a:r>
              <a:rPr lang="en-US" dirty="0"/>
              <a:t>The course of true love never did run smooth . . . </a:t>
            </a:r>
          </a:p>
          <a:p>
            <a:pPr marL="0" indent="0">
              <a:buNone/>
            </a:pPr>
            <a:r>
              <a:rPr lang="en-US" dirty="0"/>
              <a:t>[since] if there were a sympathy in choice,</a:t>
            </a:r>
          </a:p>
          <a:p>
            <a:pPr marL="0" indent="0">
              <a:buNone/>
            </a:pPr>
            <a:r>
              <a:rPr lang="en-US" dirty="0"/>
              <a:t>War, death, or sickness did lay siege to it,</a:t>
            </a:r>
          </a:p>
          <a:p>
            <a:pPr marL="0" indent="0">
              <a:buNone/>
            </a:pPr>
            <a:r>
              <a:rPr lang="en-US" dirty="0"/>
              <a:t>Making it </a:t>
            </a:r>
            <a:r>
              <a:rPr lang="en-US" dirty="0" err="1"/>
              <a:t>momentany</a:t>
            </a:r>
            <a:r>
              <a:rPr lang="en-US" dirty="0"/>
              <a:t> as a sound, </a:t>
            </a:r>
          </a:p>
          <a:p>
            <a:pPr marL="0" indent="0">
              <a:buNone/>
            </a:pPr>
            <a:r>
              <a:rPr lang="en-US" dirty="0"/>
              <a:t>Swift as a shadow, short as any dream,</a:t>
            </a:r>
          </a:p>
          <a:p>
            <a:pPr marL="0" indent="0">
              <a:buNone/>
            </a:pPr>
            <a:r>
              <a:rPr lang="en-US" dirty="0"/>
              <a:t>Brief as the lightning in the </a:t>
            </a:r>
            <a:r>
              <a:rPr lang="en-US" dirty="0" err="1"/>
              <a:t>collied</a:t>
            </a:r>
            <a:r>
              <a:rPr lang="en-US" dirty="0"/>
              <a:t> night,</a:t>
            </a:r>
          </a:p>
          <a:p>
            <a:pPr marL="0" indent="0">
              <a:buNone/>
            </a:pPr>
            <a:r>
              <a:rPr lang="en-US" dirty="0"/>
              <a:t>That, in a spleen, unfolds both heaven and Earth,</a:t>
            </a:r>
          </a:p>
          <a:p>
            <a:pPr marL="0" indent="0">
              <a:buNone/>
            </a:pPr>
            <a:r>
              <a:rPr lang="en-US" dirty="0"/>
              <a:t>The jaws of darkness do devour it up. </a:t>
            </a:r>
          </a:p>
          <a:p>
            <a:pPr marL="0" indent="0">
              <a:buNone/>
            </a:pPr>
            <a:r>
              <a:rPr lang="en-US" dirty="0"/>
              <a:t>So quick bright things come to confusion.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1401289"/>
            <a:ext cx="5300940" cy="4640074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Anatomical Humor </a:t>
            </a:r>
            <a:r>
              <a:rPr lang="en-US" dirty="0" smtClean="0"/>
              <a:t>(how low can you go?)</a:t>
            </a:r>
          </a:p>
          <a:p>
            <a:r>
              <a:rPr lang="en-US" dirty="0" smtClean="0"/>
              <a:t>“Arise”: to have an erection (when </a:t>
            </a:r>
            <a:r>
              <a:rPr lang="en-US" dirty="0" err="1" smtClean="0"/>
              <a:t>Titania</a:t>
            </a:r>
            <a:r>
              <a:rPr lang="en-US" dirty="0" smtClean="0"/>
              <a:t> tells Bottom “Arise, arise” she isn’t talking about getting out of bed.)</a:t>
            </a:r>
          </a:p>
          <a:p>
            <a:r>
              <a:rPr lang="en-US" dirty="0" smtClean="0"/>
              <a:t>“Bottom”: character name, buttocks or ass, which is a pun on the beast Bottom turns into.</a:t>
            </a:r>
          </a:p>
          <a:p>
            <a:r>
              <a:rPr lang="en-US" dirty="0" smtClean="0"/>
              <a:t>“Cod”: A common pun referring to the male organ. But </a:t>
            </a:r>
            <a:r>
              <a:rPr lang="en-US" dirty="0" smtClean="0"/>
              <a:t>anything </a:t>
            </a:r>
            <a:r>
              <a:rPr lang="en-US" dirty="0" smtClean="0"/>
              <a:t>about fish was automatically suggestive. “Codpiece” = jockstrap worn on the outside.</a:t>
            </a:r>
          </a:p>
          <a:p>
            <a:r>
              <a:rPr lang="en-US" dirty="0" smtClean="0"/>
              <a:t>“Count”: Often used for its similarity to the slang word for female genitalia.</a:t>
            </a:r>
          </a:p>
          <a:p>
            <a:r>
              <a:rPr lang="en-US" dirty="0" smtClean="0"/>
              <a:t>“Die”: Sexual intercourse or orgasm. Elizabethans thought each one shortened your life by a minute.</a:t>
            </a:r>
          </a:p>
        </p:txBody>
      </p:sp>
    </p:spTree>
    <p:extLst>
      <p:ext uri="{BB962C8B-B14F-4D97-AF65-F5344CB8AC3E}">
        <p14:creationId xmlns:p14="http://schemas.microsoft.com/office/powerpoint/2010/main" val="71379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813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rauchy</a:t>
            </a:r>
            <a:r>
              <a:rPr lang="en-US" smtClean="0"/>
              <a:t> stuff </a:t>
            </a:r>
            <a:r>
              <a:rPr lang="en-US" dirty="0" smtClean="0"/>
              <a:t>goes on and on.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“Green” connotes virility and potency</a:t>
            </a:r>
          </a:p>
          <a:p>
            <a:r>
              <a:rPr lang="en-US" dirty="0" smtClean="0"/>
              <a:t>“Horns” and the “cuckoo” bird: refer to being a “cuckold,” one whose wife is sleeping with someone else (another bird lays its eggs in your nest, like the cuckoo). </a:t>
            </a:r>
          </a:p>
          <a:p>
            <a:r>
              <a:rPr lang="en-US" dirty="0" smtClean="0"/>
              <a:t>“Hell”: slang often used on passages of sexual nausea to indicate a woman’s genitals. See Sonnet 144 in which the poet suspects the friend of being inside the Dark Lady’s hell. </a:t>
            </a:r>
          </a:p>
          <a:p>
            <a:r>
              <a:rPr lang="en-US" dirty="0" smtClean="0"/>
              <a:t>“Leaping House” : Brothel</a:t>
            </a:r>
          </a:p>
          <a:p>
            <a:r>
              <a:rPr lang="en-US" dirty="0" smtClean="0"/>
              <a:t>“Naught”: wickedness, with implications of sexual intercourse, especially adultery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Honestly, that’s just the beginning. This is not to memorize, but to appreciate just how bawdy the bard can be.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99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709</Words>
  <Application>Microsoft Macintosh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Century Gothic</vt:lpstr>
      <vt:lpstr>ＭＳ Ｐゴシック</vt:lpstr>
      <vt:lpstr>Tahoma</vt:lpstr>
      <vt:lpstr>Wingdings 3</vt:lpstr>
      <vt:lpstr>Arial</vt:lpstr>
      <vt:lpstr>Ion</vt:lpstr>
      <vt:lpstr>MIDSUMMER NIGHT’S DREAM</vt:lpstr>
      <vt:lpstr>Two physical worlds, many realms of experience and language</vt:lpstr>
      <vt:lpstr>PowerPoint Presentation</vt:lpstr>
      <vt:lpstr>HOW EACH GROUP SPEAKS</vt:lpstr>
      <vt:lpstr>Examples: </vt:lpstr>
      <vt:lpstr>Sentences—some unfamiliar patterns </vt:lpstr>
      <vt:lpstr>Wordplay  A main reason Elizabethans went to the theater</vt:lpstr>
      <vt:lpstr>More Wordplay</vt:lpstr>
      <vt:lpstr>The rauchy stuff goes on and on. . 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MIDSUMMER NIGHT’S DREAM</dc:title>
  <dc:creator>Becky Roberts</dc:creator>
  <cp:lastModifiedBy>Becky Roberts</cp:lastModifiedBy>
  <cp:revision>17</cp:revision>
  <dcterms:created xsi:type="dcterms:W3CDTF">2018-08-15T22:08:32Z</dcterms:created>
  <dcterms:modified xsi:type="dcterms:W3CDTF">2018-10-06T03:15:41Z</dcterms:modified>
</cp:coreProperties>
</file>